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74" r:id="rId5"/>
    <p:sldId id="263" r:id="rId6"/>
    <p:sldId id="266" r:id="rId7"/>
    <p:sldId id="276" r:id="rId8"/>
    <p:sldId id="278" r:id="rId9"/>
    <p:sldId id="277" r:id="rId10"/>
    <p:sldId id="257" r:id="rId11"/>
    <p:sldId id="258" r:id="rId12"/>
    <p:sldId id="262" r:id="rId13"/>
    <p:sldId id="264" r:id="rId14"/>
    <p:sldId id="265" r:id="rId15"/>
    <p:sldId id="275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0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5A3BCF-18CC-49A3-A2CD-A8470D9CA93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79386-06EC-4614-9295-408CA9D1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3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721475"/>
          </a:xfrm>
          <a:prstGeom prst="frame">
            <a:avLst>
              <a:gd name="adj1" fmla="val 3975"/>
            </a:avLst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097024" y="6433820"/>
            <a:ext cx="7885176" cy="365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Dhirendra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Talukder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HT, HFP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GPS,Jagonnathpur,Sunamgonj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Mob- 01719740125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75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987" y="390346"/>
            <a:ext cx="7267576" cy="849313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90774" y="5722940"/>
            <a:ext cx="5895976" cy="792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আছ-তো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93" y="1290694"/>
            <a:ext cx="3904725" cy="421912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036" y="1022552"/>
            <a:ext cx="4881038" cy="4700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3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97 0.00555 L 0.41002 0.00949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9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24" y="867568"/>
            <a:ext cx="7412081" cy="4790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342898" y="357981"/>
            <a:ext cx="3671888" cy="4957763"/>
          </a:xfrm>
          <a:prstGeom prst="rightArrow">
            <a:avLst>
              <a:gd name="adj1" fmla="val 77089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00036" y="357981"/>
            <a:ext cx="3671888" cy="4957763"/>
          </a:xfrm>
          <a:prstGeom prst="rightArrow">
            <a:avLst>
              <a:gd name="adj1" fmla="val 77089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পাক-বাহিনীর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হত্যাযজ্ঞের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0447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35" y="600075"/>
            <a:ext cx="8704270" cy="47720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304799" y="507206"/>
            <a:ext cx="3852863" cy="4957763"/>
          </a:xfrm>
          <a:prstGeom prst="rightArrow">
            <a:avLst>
              <a:gd name="adj1" fmla="val 77089"/>
              <a:gd name="adj2" fmla="val 50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04798" y="492919"/>
            <a:ext cx="3852863" cy="4957763"/>
          </a:xfrm>
          <a:prstGeom prst="rightArrow">
            <a:avLst>
              <a:gd name="adj1" fmla="val 77089"/>
              <a:gd name="adj2" fmla="val 50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পাক-বাহিনী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আত্মসমর্পণ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দলিলে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815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414336"/>
            <a:ext cx="7445162" cy="5671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314324" y="771126"/>
            <a:ext cx="4229100" cy="4957763"/>
          </a:xfrm>
          <a:prstGeom prst="rightArrow">
            <a:avLst>
              <a:gd name="adj1" fmla="val 86887"/>
              <a:gd name="adj2" fmla="val 2505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8613" y="771125"/>
            <a:ext cx="4214811" cy="4957763"/>
          </a:xfrm>
          <a:prstGeom prst="rightArrow">
            <a:avLst>
              <a:gd name="adj1" fmla="val 86743"/>
              <a:gd name="adj2" fmla="val 2512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যাঁরা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উল্লাসের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630025" cy="6092825"/>
          </a:xfrm>
        </p:spPr>
        <p:txBody>
          <a:bodyPr/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দলে বিভক্ত হও-</a:t>
            </a: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অনুচ্ছেদের </a:t>
            </a:r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স্বচ্ছ যুক্তবর্ণ খুঁজে খাতায়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 </a:t>
            </a:r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   </a:t>
            </a:r>
            <a:r>
              <a:rPr lang="bn-IN" dirty="0" smtClean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অনুচ্ছেদের </a:t>
            </a:r>
            <a:r>
              <a:rPr lang="bn-IN" dirty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অস্বচ্ছ যুক্তবর্ণ খুঁজে </a:t>
            </a:r>
            <a:r>
              <a:rPr lang="bn-IN" dirty="0" smtClean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খাতায় </a:t>
            </a:r>
            <a:r>
              <a:rPr lang="bn-IN" dirty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লিখ ।</a:t>
            </a: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  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বীরশ্রেষ্ঠ </a:t>
            </a:r>
            <a:r>
              <a:rPr lang="bn-IN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মোহাম্মদ রুহুল আমীন  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IN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৫টি প্রশ্ন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		  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 </a:t>
            </a:r>
            <a:r>
              <a:rPr lang="bn-IN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 লিখ 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91704" y="929172"/>
            <a:ext cx="2862883" cy="914400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91703" y="925930"/>
            <a:ext cx="2845158" cy="914400"/>
          </a:xfrm>
          <a:prstGeom prst="rect">
            <a:avLst/>
          </a:prstGeom>
          <a:solidFill>
            <a:srgbClr val="F937C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91703" y="932414"/>
            <a:ext cx="2845158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মিত্রবাহিনী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02553" y="938898"/>
            <a:ext cx="2845159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5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-0.66067 0.17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34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-0.6638 0.345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90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6 L -0.66758 0.539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85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350836"/>
            <a:ext cx="11587162" cy="6264275"/>
          </a:xfrm>
        </p:spPr>
        <p:txBody>
          <a:bodyPr/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bn-IN" sz="4000" dirty="0" smtClean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শূন্যস্থান </a:t>
            </a:r>
            <a:r>
              <a:rPr lang="bn-IN" sz="4000" dirty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পুরণ কর-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(ক)মুক্তিযুদ্ধের শেষ ---         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 ।</a:t>
            </a:r>
            <a:b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(খ) ইঞ্জিনরুমের ওপরে ---         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পড়েছিল </a:t>
            </a:r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(গ)এখানে একটি ---         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নির্মাণ </a:t>
            </a:r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 হয়েছে ।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(ঘ)বোমার আঘাত থেকে তিনি ---  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পেলেন ।</a:t>
            </a:r>
            <a:b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    (ঙ) বীর মুক্তিযুদ্ধাদের জন্য ---  </a:t>
            </a:r>
            <a:r>
              <a:rPr lang="en-US" sz="4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আমরা ।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590844" y="526932"/>
            <a:ext cx="1625600" cy="519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প্রান্তে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44629" y="521724"/>
            <a:ext cx="1639006" cy="519289"/>
          </a:xfrm>
          <a:prstGeom prst="rect">
            <a:avLst/>
          </a:prstGeom>
          <a:solidFill>
            <a:srgbClr val="F937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বোমা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04250" y="518936"/>
            <a:ext cx="1625600" cy="51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স্মৃতিস্তম্ভ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51332" y="550122"/>
            <a:ext cx="1625600" cy="51928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7791" y="552274"/>
            <a:ext cx="1625600" cy="5192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গর্বিত</a:t>
            </a:r>
            <a:r>
              <a:rPr lang="bn-IN" sz="2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7322" y="535774"/>
            <a:ext cx="1766537" cy="527285"/>
          </a:xfrm>
          <a:prstGeom prst="rect">
            <a:avLst/>
          </a:prstGeom>
          <a:solidFill>
            <a:srgbClr val="F43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35533 0.0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73" y="43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0625 L -0.29922 0.25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1" y="124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38099 0.4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9" y="204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21003 0.56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8" y="283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96296E-6 L -0.25104 0.73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3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65125"/>
            <a:ext cx="11515725" cy="6092825"/>
          </a:xfrm>
        </p:spPr>
        <p:txBody>
          <a:bodyPr/>
          <a:lstStyle/>
          <a:p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>* বিপরীত শব্দ লিখে তা দিয়ে বাক্য লিখ-</a:t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জয় 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গৌরব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শায়িত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365125"/>
            <a:ext cx="11701462" cy="6107113"/>
          </a:xfrm>
        </p:spPr>
        <p:txBody>
          <a:bodyPr/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বিপরীত শব্দ লিখে বাক্য লিখা হলো-</a:t>
            </a:r>
            <a:br>
              <a:rPr lang="bn-IN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 শব্দ--</a:t>
            </a:r>
            <a:r>
              <a:rPr lang="bn-IN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bn-I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পরীত শব্দ--</a:t>
            </a:r>
            <a:r>
              <a:rPr lang="bn-IN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জয়-------পরাজয়, অবশেষে পাকিস্তানিরা পরাজিত হলো ।</a:t>
            </a:r>
            <a:br>
              <a:rPr lang="bn-IN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গৌরব--বদনাম,  রাজাকারেরা আজীবন বদনাম নিয়ে বাঁচবে ।</a:t>
            </a:r>
            <a:br>
              <a:rPr lang="bn-IN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উপর---নিচ,  রুহুল আমিন বিএনএস পলাশের  নিচে </a:t>
            </a:r>
            <a:r>
              <a:rPr lang="bn-IN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ইঞ্জিনরুমে </a:t>
            </a:r>
            <a:r>
              <a:rPr lang="bn-IN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 ।</a:t>
            </a:r>
            <a:br>
              <a:rPr lang="bn-IN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শায়িত----জাগ্রত,  চিরনিদ্রায় শায়িত বীরশ্রেষ্ঠ  </a:t>
            </a:r>
            <a:r>
              <a:rPr lang="bn-IN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রুহুল </a:t>
            </a:r>
            <a:r>
              <a:rPr lang="b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  ।</a:t>
            </a:r>
            <a:br>
              <a:rPr lang="b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মৃত্যু----- জন্ম,  বীরশ্রেষ্ঠ ও শহিদদের আত্মত্যাগের জন্যই 				       বাংলাদেশের জন্ম ।	</a:t>
            </a:r>
            <a:br>
              <a:rPr lang="bn-IN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সঠিক বিপরীত শব্দ লিখে বাক্য লিখলেই চলবে 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0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11672888" cy="6035675"/>
          </a:xfrm>
        </p:spPr>
        <p:txBody>
          <a:bodyPr/>
          <a:lstStyle/>
          <a:p>
            <a:r>
              <a:rPr lang="bn-IN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bn-IN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মূল্যায়ন”-১</a:t>
            </a:r>
            <a:br>
              <a:rPr lang="bn-IN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(ক) কত সালে মুক্তিযুদ্ধ হয়েছিল ?</a:t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(খ) কারা মুক্তিযুদ্ধ করেছিল ?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(গ) বীরশ্রেষ্ঠ কতজন </a:t>
            </a:r>
            <a:r>
              <a:rPr lang="bn-IN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)শহিদদের </a:t>
            </a:r>
            <a: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 কীভাবে শ্রদ্ধা জানাই ?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ঙ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শ্রেণিকক্ষের পরিবেশ রক্ষার 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যা করবে তা ৩টি বাক্যে লিখ ।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F43CD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7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" y="365124"/>
            <a:ext cx="11615737" cy="6049963"/>
          </a:xfrm>
        </p:spPr>
        <p:txBody>
          <a:bodyPr/>
          <a:lstStyle/>
          <a:p>
            <a:r>
              <a:rPr lang="bn-I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মূল্যায়ন-১ </a:t>
            </a:r>
            <a:r>
              <a:rPr lang="bn-I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উত্তর ।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(ক) ১৯৭১ সালে মুক্তিযুদ্ধ হয়েছিল ।</a:t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(খ) সকল বাংলাদেশ প্রেমি মানুষ ।</a:t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(গ) বীরশ্রেষ্ঠ ৭ জন ।</a:t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(ঘ) পরিস্কার করতে যা </a:t>
            </a:r>
            <a:r>
              <a:rPr lang="b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 ।</a:t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(ঙ) শহিদদের ফুল দিয়ে সসম্মানে শ্রদ্ধা জানাই 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65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687175" cy="6092825"/>
          </a:xfrm>
        </p:spPr>
        <p:txBody>
          <a:bodyPr/>
          <a:lstStyle/>
          <a:p>
            <a:r>
              <a:rPr lang="bn-IN" sz="7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i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i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i="1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6000" i="1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6000" i="1" dirty="0"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latin typeface="NikoshBAN" pitchFamily="2" charset="0"/>
                <a:cs typeface="NikoshBAN" pitchFamily="2" charset="0"/>
              </a:rPr>
              <a:t/>
            </a:r>
            <a:br>
              <a:rPr lang="bn-IN" i="1" dirty="0"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latin typeface="NikoshBAN" pitchFamily="2" charset="0"/>
                <a:cs typeface="NikoshBAN" pitchFamily="2" charset="0"/>
              </a:rPr>
              <a:t/>
            </a:r>
            <a:br>
              <a:rPr lang="bn-IN" i="1" dirty="0"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মনে কর তুমি রাজ </a:t>
            </a:r>
            <a:r>
              <a:rPr lang="bn-IN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রাজশ্রী ।</a:t>
            </a:r>
            <a:b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তোমার বন্ধু </a:t>
            </a:r>
            <a:r>
              <a:rPr lang="bn-IN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বান্ধবি  সৌমিক </a:t>
            </a:r>
            <a:r>
              <a:rPr lang="bn-IN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সুমাইয়া</a:t>
            </a:r>
            <a:r>
              <a:rPr lang="en-US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এখন তুমি তোমার </a:t>
            </a:r>
            <a:b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বন্ধু </a:t>
            </a:r>
            <a:r>
              <a:rPr lang="bn-IN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বান্ধবির কাছে তোমার</a:t>
            </a:r>
            <a:b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</a:b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en-US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</a:br>
            <a:r>
              <a:rPr lang="en-US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IN" i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পত্র লিখ ।</a:t>
            </a:r>
            <a:r>
              <a:rPr lang="bn-IN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86450" y="708993"/>
            <a:ext cx="5921237" cy="5506070"/>
            <a:chOff x="7354958" y="708993"/>
            <a:chExt cx="4452729" cy="4870172"/>
          </a:xfrm>
        </p:grpSpPr>
        <p:grpSp>
          <p:nvGrpSpPr>
            <p:cNvPr id="11" name="Group 10"/>
            <p:cNvGrpSpPr/>
            <p:nvPr/>
          </p:nvGrpSpPr>
          <p:grpSpPr>
            <a:xfrm>
              <a:off x="7858539" y="1987826"/>
              <a:ext cx="3485322" cy="3591339"/>
              <a:chOff x="7858539" y="1987826"/>
              <a:chExt cx="3485322" cy="359133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858539" y="1987826"/>
                <a:ext cx="3485322" cy="2835965"/>
              </a:xfrm>
              <a:prstGeom prst="rect">
                <a:avLst/>
              </a:prstGeom>
              <a:pattFill prst="horzBrick">
                <a:fgClr>
                  <a:srgbClr val="FFC000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7858539" y="4837043"/>
                <a:ext cx="3485321" cy="371061"/>
              </a:xfrm>
              <a:prstGeom prst="rect">
                <a:avLst/>
              </a:prstGeom>
              <a:solidFill>
                <a:srgbClr val="A9130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136835" y="5208104"/>
                <a:ext cx="2902226" cy="371061"/>
              </a:xfrm>
              <a:prstGeom prst="rect">
                <a:avLst/>
              </a:prstGeom>
              <a:solidFill>
                <a:srgbClr val="A9130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110870" y="3187147"/>
                <a:ext cx="954156" cy="1560443"/>
              </a:xfrm>
              <a:prstGeom prst="rect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0227365" y="3187147"/>
                <a:ext cx="954156" cy="788503"/>
              </a:xfrm>
              <a:prstGeom prst="rect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969527" y="3187146"/>
                <a:ext cx="954156" cy="788504"/>
              </a:xfrm>
              <a:prstGeom prst="rect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Isosceles Triangle 9"/>
            <p:cNvSpPr/>
            <p:nvPr/>
          </p:nvSpPr>
          <p:spPr>
            <a:xfrm>
              <a:off x="7354958" y="708993"/>
              <a:ext cx="4452729" cy="1278834"/>
            </a:xfrm>
            <a:prstGeom prst="triangle">
              <a:avLst>
                <a:gd name="adj" fmla="val 50612"/>
              </a:avLst>
            </a:prstGeom>
            <a:pattFill prst="ltVert">
              <a:fgClr>
                <a:srgbClr val="33CC33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9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8374" y="3045644"/>
            <a:ext cx="2043291" cy="4854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7171664" y="3031357"/>
            <a:ext cx="2043291" cy="4997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পদবী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14956" y="3031356"/>
            <a:ext cx="2043293" cy="4854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কর্মস্থল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5864" y="3746503"/>
            <a:ext cx="3522133" cy="5983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ধীরেন্দ্র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তালুকদার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5864" y="4415381"/>
            <a:ext cx="3522133" cy="598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91900" y="5013691"/>
            <a:ext cx="7646773" cy="12361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হাছনফাতেমাপুর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জগন্নাথপুর,সুনামগঞ্জ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791900" y="2747718"/>
            <a:ext cx="2173105" cy="982133"/>
          </a:xfrm>
          <a:prstGeom prst="rightArrow">
            <a:avLst>
              <a:gd name="adj1" fmla="val 61494"/>
              <a:gd name="adj2" fmla="val 35057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22" y="365759"/>
            <a:ext cx="2489278" cy="29461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511" y="365758"/>
            <a:ext cx="2381959" cy="238195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192462" y="964737"/>
            <a:ext cx="3935535" cy="1793716"/>
            <a:chOff x="4267939" y="956412"/>
            <a:chExt cx="3935535" cy="1793716"/>
          </a:xfrm>
        </p:grpSpPr>
        <p:sp>
          <p:nvSpPr>
            <p:cNvPr id="14" name="Left-Right Arrow 13"/>
            <p:cNvSpPr/>
            <p:nvPr/>
          </p:nvSpPr>
          <p:spPr>
            <a:xfrm>
              <a:off x="4335531" y="956412"/>
              <a:ext cx="3792466" cy="1110342"/>
            </a:xfrm>
            <a:prstGeom prst="leftRightArrow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267939" y="1771720"/>
              <a:ext cx="3935535" cy="978408"/>
            </a:xfrm>
            <a:prstGeom prst="downArrow">
              <a:avLst>
                <a:gd name="adj1" fmla="val 69629"/>
                <a:gd name="adj2" fmla="val 5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438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5" y="322846"/>
            <a:ext cx="11664101" cy="61493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43089" y="3254667"/>
            <a:ext cx="7872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 smtClean="0">
                <a:solidFill>
                  <a:srgbClr val="F937C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তোমাদেরকে</a:t>
            </a:r>
            <a:r>
              <a:rPr lang="en-US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আবারও</a:t>
            </a:r>
            <a:r>
              <a:rPr lang="en-US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0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38" y="1756572"/>
            <a:ext cx="7086600" cy="44996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95273" y="357981"/>
            <a:ext cx="11563352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একাকী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273" y="358774"/>
            <a:ext cx="11563352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পাশের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273" y="357188"/>
            <a:ext cx="11563352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273" y="356395"/>
            <a:ext cx="11563352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291681" y="440534"/>
            <a:ext cx="566944" cy="5886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07407E-6 L -0.50052 0.765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26" y="3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88" y="330342"/>
            <a:ext cx="4886324" cy="6084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6" y="777619"/>
            <a:ext cx="6134100" cy="5190190"/>
          </a:xfrm>
          <a:ln>
            <a:noFill/>
          </a:ln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একাত্তরে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      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মুক্তিযোদ্ধাদের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গর্বিত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(পৃষ্ঠা-২৮)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316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07962"/>
            <a:ext cx="11615737" cy="62785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অনুচ্ছেদের মূল বিষয় বলতে পারবে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	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 ব্যবহৃত যুক্তব্যঞ্জন সম্বলিত শব্দ 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শুদ্ধ 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উচ্চারণে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.৫.১ -</a:t>
            </a:r>
            <a:r>
              <a:rPr lang="b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দিয়ে নতুন </a:t>
            </a:r>
            <a:r>
              <a:rPr lang="b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 লিখ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75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" y="365125"/>
            <a:ext cx="11672887" cy="6164263"/>
          </a:xfrm>
        </p:spPr>
        <p:txBody>
          <a:bodyPr/>
          <a:lstStyle/>
          <a:p>
            <a:r>
              <a:rPr lang="bn-IN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</a:t>
            </a:r>
            <a:r>
              <a:rPr lang="bn-I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কাজ-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অস্বচ্ছ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যুক্তবর্ণের 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উচ্চারণ 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bn-IN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বিরুদ্ধ,  প্রান্ত,  পদ্মা,  ইঞ্জিনরুম,  মৃত্যু</a:t>
            </a:r>
            <a:b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শিপইয়ার্ড,   চিরনিদ্রা,  মুক্ত ।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ন্ত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অস্বচ্ছ-দ্ধ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9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838" y="607216"/>
            <a:ext cx="7867649" cy="5114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ight Arrow 6"/>
          <p:cNvSpPr/>
          <p:nvPr/>
        </p:nvSpPr>
        <p:spPr>
          <a:xfrm>
            <a:off x="361950" y="685796"/>
            <a:ext cx="3671888" cy="4957763"/>
          </a:xfrm>
          <a:prstGeom prst="rightArrow">
            <a:avLst>
              <a:gd name="adj1" fmla="val 77089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61950" y="725087"/>
            <a:ext cx="3671888" cy="4957763"/>
          </a:xfrm>
          <a:prstGeom prst="rightArrow">
            <a:avLst>
              <a:gd name="adj1" fmla="val 77089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বাংলাদেশেরবর্তমান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জাহাজ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218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390" y="900509"/>
            <a:ext cx="6813659" cy="4700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ight Arrow 6"/>
          <p:cNvSpPr/>
          <p:nvPr/>
        </p:nvSpPr>
        <p:spPr>
          <a:xfrm>
            <a:off x="345857" y="900509"/>
            <a:ext cx="4543424" cy="4957763"/>
          </a:xfrm>
          <a:prstGeom prst="rightArrow">
            <a:avLst>
              <a:gd name="adj1" fmla="val 88040"/>
              <a:gd name="adj2" fmla="val 30503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জাহাজে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কোন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45857" y="900509"/>
            <a:ext cx="4543424" cy="4957763"/>
          </a:xfrm>
          <a:prstGeom prst="rightArrow">
            <a:avLst>
              <a:gd name="adj1" fmla="val 88040"/>
              <a:gd name="adj2" fmla="val 3081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বিএনএস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পলাশ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বিএনএস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মংলা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বন্দর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নিয়েছিল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0235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মুক্তিযুদ্ধের নৌজাহাজ  বিএনএস"/>
          <p:cNvSpPr>
            <a:spLocks noChangeAspect="1" noChangeArrowheads="1"/>
          </p:cNvSpPr>
          <p:nvPr/>
        </p:nvSpPr>
        <p:spPr bwMode="auto">
          <a:xfrm>
            <a:off x="1341437" y="28821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914795"/>
            <a:ext cx="8115300" cy="45442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946146"/>
            <a:ext cx="8115300" cy="45442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ight Arrow 13"/>
          <p:cNvSpPr/>
          <p:nvPr/>
        </p:nvSpPr>
        <p:spPr>
          <a:xfrm>
            <a:off x="361950" y="725087"/>
            <a:ext cx="5167314" cy="4957763"/>
          </a:xfrm>
          <a:prstGeom prst="rightArrow">
            <a:avLst>
              <a:gd name="adj1" fmla="val 90922"/>
              <a:gd name="adj2" fmla="val 2464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তিঁনি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61950" y="739374"/>
            <a:ext cx="5167314" cy="4957763"/>
          </a:xfrm>
          <a:prstGeom prst="rightArrow">
            <a:avLst>
              <a:gd name="adj1" fmla="val 92650"/>
              <a:gd name="adj2" fmla="val 2463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রুহুল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আমীন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তিঁনি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বিএনএস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পলাশের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ইঞ্জিনরুমে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4244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202</Words>
  <Application>Microsoft Office PowerPoint</Application>
  <PresentationFormat>Widescreen</PresentationFormat>
  <Paragraphs>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তোমাদেরকে স্বাগত জানিয়ে শুরু করছি ।</vt:lpstr>
      <vt:lpstr>PowerPoint Presentation</vt:lpstr>
      <vt:lpstr>PowerPoint Presentation</vt:lpstr>
      <vt:lpstr> পাঠ – বীরের রক্তে স্বাধীন এ দেশ  পাঠ্যাংশ-  একাত্তরে পাকিস্তানি---         মুক্তিযোদ্ধাদের জন্য    গর্বিত আমরা ।    (পৃষ্ঠা-২৮)       </vt:lpstr>
      <vt:lpstr>        শিখনফল-             ২.৪.১- অনুচ্ছেদের মূল বিষয় বলতে পারবে,          ১.৩.১ -পাঠে ব্যবহৃত যুক্তব্যঞ্জন সম্বলিত শব্দ শুদ্ধ উচ্চারণে      বলতে পারবে,           ১.৫.১ -পাঠের  শব্দ দিয়ে নতুন নতুন বাক্য লিখবে ।</vt:lpstr>
      <vt:lpstr>       শিক্ষকের কাজ-        নিচের স্বচ্ছ ও অস্বচ্ছ যুক্তবর্ণের শব্দগুলো   উচ্চারণ করতে সহযোগিতা করব ।    বিরুদ্ধ,  প্রান্ত,  পদ্মা,  ইঞ্জিনরুম,  মৃত্যু   শিপইয়ার্ড,   চিরনিদ্রা,  মুক্ত । (স্বচ্ছ- ন্ত, অস্বচ্ছ-দ্ধ)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দলীয় কাজ-   তিনটি দলে বিভক্ত হও-                          অনুচ্ছেদের স্বচ্ছ যুক্তবর্ণ খুঁজে খাতায় লিখ ।                            অনুচ্ছেদের অস্বচ্ছ যুক্তবর্ণ খুঁজে খাতায় লিখ ।                           বীরশ্রেষ্ঠ মোহাম্মদ রুহুল আমীন  সম্পর্কে ৫টি প্রশ্ন      তৈরি করে লিখ । </vt:lpstr>
      <vt:lpstr> জোড়ায় কাজ-  শূন্যস্থান পুরণ কর-        (ক)মুক্তিযুদ্ধের শেষ ---           আমরা ।          (খ) ইঞ্জিনরুমের ওপরে ---            পড়েছিল ।          (গ)এখানে একটি ---           নির্মাণ করা হয়েছে ।          (ঘ)বোমার আঘাত থেকে তিনি ---          পেলেন ।          (ঙ) বীর মুক্তিযুদ্ধাদের জন্য ---             আমরা । </vt:lpstr>
      <vt:lpstr>  একক কাজ-  * বিপরীত শব্দ লিখে তা দিয়ে বাক্য লিখ-  জয়   গৌরব  উপর  শায়িত  মৃত্যু </vt:lpstr>
      <vt:lpstr> বিপরীত শব্দ লিখে বাক্য লিখা হলো-     প্রদত্ত শব্দ--বিপরীত শব্দ--বাক্য     জয়-------পরাজয়, অবশেষে পাকিস্তানিরা পরাজিত হলো ।    গৌরব--বদনাম,  রাজাকারেরা আজীবন বদনাম নিয়ে বাঁচবে ।     উপর---নিচ,  রুহুল আমিন বিএনএস পলাশের  নিচে ইঞ্জিনরুমে ছিলেন ।    শায়িত----জাগ্রত,  চিরনিদ্রায় শায়িত বীরশ্রেষ্ঠ  মোহাম্মদ রুহুল আমিন  ।     মৃত্যু----- জন্ম,  বীরশ্রেষ্ঠ ও শহিদদের আত্মত্যাগের জন্যই            বাংলাদেশের জন্ম ।       বি.দ্র. সঠিক বিপরীত শব্দ লিখে বাক্য লিখলেই চলবে ।</vt:lpstr>
      <vt:lpstr>   “মূল্যায়ন”-১         (ক) কত সালে মুক্তিযুদ্ধ হয়েছিল ?        (খ) কারা মুক্তিযুদ্ধ করেছিল ?        (গ) বীরশ্রেষ্ঠ কতজন ?  (ঘ)শহিদদের আমরা কীভাবে শ্রদ্ধা জানাই ?        (ঙ) তোমার শ্রেণিকক্ষের পরিবেশ রক্ষার জন্য তুমি              যা করবে তা ৩টি বাক্যে লিখ ।       </vt:lpstr>
      <vt:lpstr>   মূল্যায়ন-১ এর উত্তর ।     (ক) ১৯৭১ সালে মুক্তিযুদ্ধ হয়েছিল ।    (খ) সকল বাংলাদেশ প্রেমি মানুষ ।    (গ) বীরশ্রেষ্ঠ ৭ জন ।    (ঘ) পরিস্কার করতে যা করা হয় তা হবে উত্তর ।    (ঙ) শহিদদের ফুল দিয়ে সসম্মানে শ্রদ্ধা জানাই ।</vt:lpstr>
      <vt:lpstr> বাড়ির কাজ-        মনে কর তুমি রাজ /রাজশ্রী ।     তোমার বন্ধু /বান্ধবি  সৌমিক /     সুমাইয়া। এখন তুমি তোমার      বন্ধু /বান্ধবির কাছে তোমার    বাড়ির পরিবেশ সম্পর্কের      একটি পত্র লিখ ।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F GPS-2</dc:creator>
  <cp:lastModifiedBy>H F GPS-2</cp:lastModifiedBy>
  <cp:revision>52</cp:revision>
  <dcterms:created xsi:type="dcterms:W3CDTF">2017-07-04T05:51:04Z</dcterms:created>
  <dcterms:modified xsi:type="dcterms:W3CDTF">2017-07-06T18:13:51Z</dcterms:modified>
</cp:coreProperties>
</file>